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5" r:id="rId13"/>
    <p:sldId id="269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F6F9-2F0F-417E-93A6-2B21B5000F76}" type="datetimeFigureOut">
              <a:rPr lang="pt-PT" smtClean="0"/>
              <a:pPr/>
              <a:t>01-05-2014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A465-A2ED-4F12-BE69-1684FF77AB2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OPO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260080"/>
          </a:xfrm>
          <a:prstGeom prst="rect">
            <a:avLst/>
          </a:prstGeom>
          <a:noFill/>
        </p:spPr>
      </p:pic>
      <p:pic>
        <p:nvPicPr>
          <p:cNvPr id="5" name="Imagem 4" descr="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0"/>
            <a:ext cx="1187624" cy="1781436"/>
          </a:xfrm>
          <a:prstGeom prst="rect">
            <a:avLst/>
          </a:prstGeom>
          <a:noFill/>
        </p:spPr>
      </p:pic>
      <p:sp>
        <p:nvSpPr>
          <p:cNvPr id="7" name="Título 5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PT" sz="9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Badminton</a:t>
            </a:r>
            <a:endParaRPr lang="pt-PT" sz="9600" b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7584" y="2492896"/>
            <a:ext cx="752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Grupo de Estágio de Educação Física 2013/2014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err="1" smtClean="0">
                <a:latin typeface="Times New Roman" pitchFamily="18" charset="0"/>
                <a:cs typeface="Times New Roman" pitchFamily="18" charset="0"/>
              </a:rPr>
              <a:t>Lob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3924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Componentes Críticas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Colocar o pé correspondente ao lado da mão da raquete à frente;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Bater de modo explosivo, à frente do corpo e abaixo da cintura;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Fazer um movimento de chicotada ao nível do pulso;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Imprimir ao volante uma trajetória ascendente, alta e profunda.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34129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Erros Mais Comuns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avançar corretamente o membro inferior;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executar corretamente o batimento e o movimento de pulso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promover uma trajetória ascendente, alta e em profundidade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4644008" y="4869160"/>
          <a:ext cx="4320480" cy="1728192"/>
        </p:xfrm>
        <a:graphic>
          <a:graphicData uri="http://schemas.openxmlformats.org/presentationml/2006/ole">
            <p:oleObj spid="_x0000_s2049" name="Imagem de Mapa de Bits" r:id="rId3" imgW="8078328" imgH="1495634" progId="PBrush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Remate (Smash)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Componentes Críticas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Avanço do pé contrário ao do braço batedor;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Flexão do antebraço e elevação da raquete atrás da cabeça;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Batimento explosivo, no ponto mais alto da trajetória com o braço batedor em extensão, e realizando uma flexão do pulso no final do movimento.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72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Erros Mais Comuns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fletir o antebraço e elevar a raquete atrás da cabeça.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fazer a flexão do pulso no momento do batimento.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716016" y="3789040"/>
          <a:ext cx="4248472" cy="2130854"/>
        </p:xfrm>
        <a:graphic>
          <a:graphicData uri="http://schemas.openxmlformats.org/presentationml/2006/ole">
            <p:oleObj spid="_x0000_s22529" name="Imagem de Mapa de Bits" r:id="rId3" imgW="3057143" imgH="1533739" progId="PBrush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err="1" smtClean="0">
                <a:latin typeface="Times New Roman" pitchFamily="18" charset="0"/>
                <a:cs typeface="Times New Roman" pitchFamily="18" charset="0"/>
              </a:rPr>
              <a:t>Amorti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2484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Alto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Colocação debaixo do volante com a raquete atrás do plano da cabeça e o antebraço em flexão (cotovelo para cima);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Desaceleração do movimento, antes da altura do impacto, terminando o braço em extensão;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Batimento um pouco à frente do corpo do jogador;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O batimento deve ser suave e ajustado o mais possível à altura da rede; </a:t>
            </a:r>
          </a:p>
          <a:p>
            <a:pPr algn="ctr">
              <a:buNone/>
            </a:pPr>
            <a:endParaRPr lang="pt-PT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4008" y="1268761"/>
            <a:ext cx="4038600" cy="26642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Baixo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Batimento semelhante ao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lob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, com a diferença de que a pancada é muito mais suave, a fim de colocar o volante no campo adversário o mais junto possível da rede;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Extensão do braço no final do movimento.</a:t>
            </a:r>
            <a:endParaRPr lang="pt-PT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395536" y="5343525"/>
          <a:ext cx="4032448" cy="1514475"/>
        </p:xfrm>
        <a:graphic>
          <a:graphicData uri="http://schemas.openxmlformats.org/presentationml/2006/ole">
            <p:oleObj spid="_x0000_s21505" name="Imagem de Mapa de Bits" r:id="rId3" imgW="2886478" imgH="1514686" progId="PBrush">
              <p:embed/>
            </p:oleObj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860032" y="5373216"/>
          <a:ext cx="3960440" cy="1484784"/>
        </p:xfrm>
        <a:graphic>
          <a:graphicData uri="http://schemas.openxmlformats.org/presentationml/2006/ole">
            <p:oleObj spid="_x0000_s21507" name="Imagem de Mapa de Bits" r:id="rId4" imgW="3038095" imgH="12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1.gstatic.com/images?q=tbn:ANd9GcQOdlD7HMq6MMOBU1_8uDFtXGS5lc5qg_pDyIs85qYtQycZBBiZ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5184576" cy="5025403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11560" y="54868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 smtClean="0">
                <a:latin typeface="Times New Roman" pitchFamily="18" charset="0"/>
                <a:cs typeface="Times New Roman" pitchFamily="18" charset="0"/>
              </a:rPr>
              <a:t>Obrigada…</a:t>
            </a:r>
            <a:endParaRPr lang="pt-PT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5445224"/>
            <a:ext cx="6422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0" dirty="0" smtClean="0">
                <a:latin typeface="Times New Roman" pitchFamily="18" charset="0"/>
                <a:cs typeface="Times New Roman" pitchFamily="18" charset="0"/>
              </a:rPr>
              <a:t>…Boa Aula Prática!</a:t>
            </a:r>
            <a:endParaRPr lang="pt-PT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Campo de Badminton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1.bp.blogspot.com/-RxvUHQk7kQQ/USGi4oxfQBI/AAAAAAAAFmI/D0lSqrBuAWU/s1600/Ba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301673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Regras Básicas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Jogo a pares ou singulares;</a:t>
            </a:r>
          </a:p>
          <a:p>
            <a:pPr algn="just"/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Serviço na Diagonal: quando a pontuação é 0 ou par – serviço do lado direito; quando a pontuação é ímpar – serviço do lado esquerdo.</a:t>
            </a:r>
          </a:p>
          <a:p>
            <a:pPr algn="just"/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Vence o melhor de 3 sets de 21 pontos (20-20 – vantagem de 2 pontos, 29-29 – o próximo a marcar)</a:t>
            </a:r>
          </a:p>
          <a:p>
            <a:pPr algn="just"/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Faltas: tocar na rede, bater o volante acima do nível da cintura, o volante ficar preso na rede; falhar o volante no momento do serviço; o volante tocar no corpo ou cair fora das linhas do campo.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Pega da Raquete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Componentes Críticas</a:t>
            </a:r>
          </a:p>
          <a:p>
            <a:pPr algn="ctr">
              <a:buNone/>
            </a:pPr>
            <a:endParaRPr lang="pt-P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A mão envolve o cabo da raqueta, o polegar e o indicador devem formar um “v”, no bordo superior do cabo da raqueta; a armação da cabeça da raqueta deve ficar perpendicular ao solo.</a:t>
            </a:r>
          </a:p>
          <a:p>
            <a:pPr algn="just"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3322712" cy="3701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Erros Mais Comuns</a:t>
            </a:r>
          </a:p>
          <a:p>
            <a:pPr lvl="1" algn="just">
              <a:buNone/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Pegar a raquete junto à haste  ou muito junto à base do cabo</a:t>
            </a:r>
          </a:p>
          <a:p>
            <a:pPr lvl="1" algn="just">
              <a:buNone/>
            </a:pPr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Deixar o dedo indicador esticado.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1368152" cy="27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of2000.pt/users/correia_s/Fotos/Fotos%20das%20modalidades/Badmin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3573016"/>
            <a:ext cx="2454263" cy="301907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Posição Base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Componentes Críticas</a:t>
            </a:r>
          </a:p>
          <a:p>
            <a:pPr algn="ctr">
              <a:buNone/>
            </a:pPr>
            <a:endParaRPr lang="pt-P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Colocar os pés à largura dos ombros;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Fletir ligeiramente os membros inferiores;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Avançar o membro inferior correspondente ao lado da mão da raqueta;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Distribuir o peso do corpo igualmente pelos dois apoios;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Dirigir o olhar para a frente.</a:t>
            </a:r>
            <a:endParaRPr lang="pt-P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768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t-PT" sz="2400" b="1" dirty="0" smtClean="0">
                <a:latin typeface="Times New Roman" pitchFamily="18" charset="0"/>
                <a:cs typeface="Times New Roman" pitchFamily="18" charset="0"/>
              </a:rPr>
              <a:t>Erros Mais Comuns</a:t>
            </a:r>
          </a:p>
          <a:p>
            <a:pPr algn="ctr">
              <a:buNone/>
            </a:pPr>
            <a:endParaRPr lang="pt-P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Pés juntos e ao lado um do outro</a:t>
            </a:r>
          </a:p>
          <a:p>
            <a:pPr>
              <a:buFont typeface="Wingdings" pitchFamily="2" charset="2"/>
              <a:buChar char="ü"/>
            </a:pP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Membros inferiores em extensão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Deslocamentos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Componentes Críticas</a:t>
            </a:r>
          </a:p>
          <a:p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Fletir ligeiramente os membros inferiores;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Pés afastados, sensivelmente à largura dos ombros, com um apoio mais avançado;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Tronco ligeiramente inclinado à frente;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Olhar dirigido para o volante.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168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Erros Mais Comuns</a:t>
            </a:r>
          </a:p>
          <a:p>
            <a:pPr algn="ctr">
              <a:buNone/>
            </a:pPr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Cruzar os apoios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Levantar os apoios dos solos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adotar a posição básica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796136" y="3789040"/>
          <a:ext cx="1512168" cy="2498365"/>
        </p:xfrm>
        <a:graphic>
          <a:graphicData uri="http://schemas.openxmlformats.org/presentationml/2006/ole">
            <p:oleObj spid="_x0000_s6145" name="Imagem de Mapa de Bits" r:id="rId3" imgW="1095528" imgH="18095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Serviço Curto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Componentes Críticas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Colocar-se de lado, com o ombro e o pé contrário à mão da raqueta voltados diagonalmente para o adversário;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Bater o volante com um movimento contínuo;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Imprimir ao volante uma trajetória baixa e tensa de forma a passar junto à rede e a cair perto desta no campo adversário.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22608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Erros Mais Comuns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Batimento com a raquete acima da cintura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Trajetória alta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Colocação incorreta dos apoios e ombros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4644008" y="3861048"/>
          <a:ext cx="4172552" cy="2114280"/>
        </p:xfrm>
        <a:graphic>
          <a:graphicData uri="http://schemas.openxmlformats.org/presentationml/2006/ole">
            <p:oleObj spid="_x0000_s4097" name="Imagem de Mapa de Bits" r:id="rId3" imgW="6761905" imgH="169568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Serviço Longo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Componentes Críticas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Mesmos aspetos contemplados no serviço curto;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Acelerar o movimento de trás para a frente e debaixo para cima;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Imprimir ao volante uma trajetória alta e profunda, de modo que este caia perto da linha final do campo adversário. </a:t>
            </a:r>
          </a:p>
          <a:p>
            <a:pPr algn="ctr">
              <a:buNone/>
            </a:pPr>
            <a:endParaRPr lang="pt-PT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052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Erros Mais Comuns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Batimento com a raquete acima da cintura.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Trajetória curta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Paragem do membro superior após o batimento </a:t>
            </a:r>
          </a:p>
          <a:p>
            <a:pPr algn="just"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Colocação incorreta dos apoios e ombros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4427984" y="4653135"/>
          <a:ext cx="4248472" cy="1940135"/>
        </p:xfrm>
        <a:graphic>
          <a:graphicData uri="http://schemas.openxmlformats.org/presentationml/2006/ole">
            <p:oleObj spid="_x0000_s5121" name="Imagem de Mapa de Bits" r:id="rId3" imgW="6771429" imgH="17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dirty="0" smtClean="0">
                <a:latin typeface="Times New Roman" pitchFamily="18" charset="0"/>
                <a:cs typeface="Times New Roman" pitchFamily="18" charset="0"/>
              </a:rPr>
              <a:t>Clear</a:t>
            </a:r>
            <a:endParaRPr lang="pt-P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Componentes Críticas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Rodar os ombros e os membros inferiores;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Fletir o membro superior que tem a raquete com a mão ao nível da nuca;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Batimento por cima e à frente da cabeça, com extensão do membro superior;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Imprimir ao volante uma trajetória alta e longa.</a:t>
            </a:r>
            <a:endParaRPr lang="pt-P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764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Erros Mais Comuns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rodar os ombros e os membros inferiores;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executar correta ação do membro superior; </a:t>
            </a:r>
          </a:p>
          <a:p>
            <a:pPr>
              <a:buFont typeface="Wingdings" pitchFamily="2" charset="2"/>
              <a:buChar char="ü"/>
            </a:pPr>
            <a:r>
              <a:rPr lang="pt-PT" sz="2200" dirty="0" smtClean="0">
                <a:latin typeface="Times New Roman" pitchFamily="18" charset="0"/>
                <a:cs typeface="Times New Roman" pitchFamily="18" charset="0"/>
              </a:rPr>
              <a:t>Não bater por cima e à frente da cabeça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139952" y="4437112"/>
          <a:ext cx="4809728" cy="2141832"/>
        </p:xfrm>
        <a:graphic>
          <a:graphicData uri="http://schemas.openxmlformats.org/presentationml/2006/ole">
            <p:oleObj spid="_x0000_s3073" name="Imagem de Mapa de Bits" r:id="rId3" imgW="5210902" imgH="23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796</Words>
  <Application>Microsoft Office PowerPoint</Application>
  <PresentationFormat>Apresentação no Ecrã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5" baseType="lpstr">
      <vt:lpstr>Tema do Office</vt:lpstr>
      <vt:lpstr>Imagem de Mapa de Bits</vt:lpstr>
      <vt:lpstr>Badminton</vt:lpstr>
      <vt:lpstr>Campo de Badminton</vt:lpstr>
      <vt:lpstr>Regras Básicas</vt:lpstr>
      <vt:lpstr>Pega da Raquete</vt:lpstr>
      <vt:lpstr>Posição Base</vt:lpstr>
      <vt:lpstr>Deslocamentos</vt:lpstr>
      <vt:lpstr>Serviço Curto</vt:lpstr>
      <vt:lpstr>Serviço Longo</vt:lpstr>
      <vt:lpstr>Clear</vt:lpstr>
      <vt:lpstr>Lob</vt:lpstr>
      <vt:lpstr>Remate (Smash)</vt:lpstr>
      <vt:lpstr>Amorti</vt:lpstr>
      <vt:lpstr>Diapositivo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Badminton</dc:title>
  <dc:creator>Helena</dc:creator>
  <cp:lastModifiedBy>Helena</cp:lastModifiedBy>
  <cp:revision>17</cp:revision>
  <dcterms:created xsi:type="dcterms:W3CDTF">2014-05-01T16:51:35Z</dcterms:created>
  <dcterms:modified xsi:type="dcterms:W3CDTF">2014-05-01T19:37:41Z</dcterms:modified>
</cp:coreProperties>
</file>